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325" r:id="rId3"/>
    <p:sldId id="326" r:id="rId4"/>
    <p:sldId id="265" r:id="rId5"/>
    <p:sldId id="298" r:id="rId6"/>
    <p:sldId id="266" r:id="rId7"/>
    <p:sldId id="288" r:id="rId8"/>
    <p:sldId id="293" r:id="rId9"/>
    <p:sldId id="310" r:id="rId10"/>
    <p:sldId id="291" r:id="rId11"/>
    <p:sldId id="290" r:id="rId12"/>
    <p:sldId id="312" r:id="rId13"/>
    <p:sldId id="305" r:id="rId14"/>
    <p:sldId id="327" r:id="rId15"/>
    <p:sldId id="292" r:id="rId16"/>
    <p:sldId id="311" r:id="rId17"/>
    <p:sldId id="328" r:id="rId18"/>
    <p:sldId id="281" r:id="rId19"/>
    <p:sldId id="317" r:id="rId20"/>
    <p:sldId id="316" r:id="rId21"/>
    <p:sldId id="315" r:id="rId22"/>
    <p:sldId id="324" r:id="rId23"/>
    <p:sldId id="314" r:id="rId24"/>
    <p:sldId id="318" r:id="rId25"/>
    <p:sldId id="319" r:id="rId26"/>
    <p:sldId id="320" r:id="rId27"/>
    <p:sldId id="321" r:id="rId28"/>
    <p:sldId id="322" r:id="rId29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593983C-4796-4831-878E-6285BCFE947D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smtClean="0"/>
              <a:t>Uredite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E8030-EDE8-4D6C-8931-FB0B1DAC4F2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16051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31748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721F90E-5702-46AA-8376-92C129D16BCC}" type="slidenum">
              <a:rPr lang="sl-SI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sl-SI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3970E-3C1C-404A-AA85-AD8EE10BAA31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5C8D5-F557-4BC5-8DD5-51E8ED447EB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369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B6698-8520-4087-AD93-1D21A9511437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4088F-5DD1-4468-9778-D0AAA300B80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77297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4366E-DA38-4883-8837-BDB443CD566C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47C66-B4BD-405C-96EC-31A76BE85E4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5085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AEC4B-C850-441A-9CCE-D1D7813C9C27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D0EB3-BC26-46C8-A68F-05A68D4E2E0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5604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FC09B-1E04-447B-9F85-C29C7AE73793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6A92-39C7-4073-B470-AEFD3D0380E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645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2D052-E416-4B5E-9482-0F3EE315F649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5DACB-468B-4BFC-8112-4780C16F9D5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7816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C3F8A-A9EF-4211-A08B-1254483EB66B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DF7C9-F13E-4314-87CD-6C7CCB7ECEC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4534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220A1-E000-41F8-B3D3-9B691A891965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C42B6-603E-4A55-BCA3-0FB60EEBF11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320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064A8-E9A0-45EA-8F07-F43C6E24A52F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5BAAD-3EF5-41FC-9BDE-D93FDD8E5BA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5740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7C9A0-D9B1-4043-A297-3697E7AFFEC5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9E7E4-8758-4AAF-8610-3B970DB0542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7972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A0C46-1E5F-401C-B0C0-180A64ACCB10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414C-9480-4AE3-B487-83B5E2B8402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9231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C352D4-9C9C-421C-8C91-113C17AB75AF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659F57-80AF-4157-A99D-74E9249FA26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hyperlink" Target="http://www.youtube.com/watch?v=tKY29YW3erc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4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22538"/>
          </a:xfrm>
        </p:spPr>
        <p:txBody>
          <a:bodyPr/>
          <a:lstStyle/>
          <a:p>
            <a:pPr eaLnBrk="1" hangingPunct="1"/>
            <a:r>
              <a:rPr lang="en-GB" b="1" smtClean="0"/>
              <a:t>Ecphrastic poetry &amp; the development of professional literacy in </a:t>
            </a:r>
            <a:r>
              <a:rPr lang="sl-SI" b="1" smtClean="0"/>
              <a:t>geography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L</a:t>
            </a:r>
            <a:r>
              <a:rPr lang="en-GB" b="1" smtClean="0"/>
              <a:t>imerick poem</a:t>
            </a:r>
          </a:p>
        </p:txBody>
      </p:sp>
      <p:sp>
        <p:nvSpPr>
          <p:cNvPr id="1126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sl-SI" sz="3600" b="1" smtClean="0">
              <a:solidFill>
                <a:schemeClr val="accent1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Hurricanes muss up your hair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Tornados scatter cookware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Floods chase you higher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Volcanos spit fire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Earthquakes don't really compare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http://www.facebook.com/topic.php?uid=32467752245&amp;topic=7477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4" name="PoljeZBesedilom 3"/>
          <p:cNvSpPr txBox="1"/>
          <p:nvPr/>
        </p:nvSpPr>
        <p:spPr>
          <a:xfrm>
            <a:off x="0" y="6580188"/>
            <a:ext cx="915193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http://us.123rf.com/400wm/400/400/joseelias/joseelias0706/joseelias070600015/999709-drowning-earth-due-to-global-warming-and-greenhouse-effect.jpg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73385"/>
            <a:ext cx="7620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>
          <a:xfrm>
            <a:off x="468313" y="2349500"/>
            <a:ext cx="8229600" cy="2232025"/>
          </a:xfrm>
        </p:spPr>
        <p:txBody>
          <a:bodyPr/>
          <a:lstStyle/>
          <a:p>
            <a:pPr eaLnBrk="1" hangingPunct="1"/>
            <a:r>
              <a:rPr lang="sl-SI" b="1" smtClean="0"/>
              <a:t>The Greenhouse Effect causes the polar caps to melt resulting in a rise in the sea levels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F</a:t>
            </a:r>
            <a:r>
              <a:rPr lang="en-GB" b="1" smtClean="0"/>
              <a:t>ree </a:t>
            </a:r>
            <a:r>
              <a:rPr lang="sl-SI" b="1" smtClean="0"/>
              <a:t>V</a:t>
            </a:r>
            <a:r>
              <a:rPr lang="en-GB" b="1" smtClean="0"/>
              <a:t>erse poem</a:t>
            </a:r>
            <a:endParaRPr lang="en-GB" smtClean="0"/>
          </a:p>
        </p:txBody>
      </p:sp>
      <p:sp>
        <p:nvSpPr>
          <p:cNvPr id="14339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852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Everyday our earth gets warmer,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Soon it’ll be like living in one big sauna.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Ice caps are melting and sea levels are beginning to rise,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So why won’t people grow up and be wise?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Atmospheric gases are building up quickly,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All because we pollute so thickly.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We make money by burning fossil fuels and oil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But it’s our world we’re going to spoil!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http://www.sln.org.uk/geography/pop/environment/Environment.htm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F</a:t>
            </a:r>
            <a:r>
              <a:rPr lang="en-GB" b="1" smtClean="0"/>
              <a:t>ree </a:t>
            </a:r>
            <a:r>
              <a:rPr lang="sl-SI" b="1" smtClean="0"/>
              <a:t>V</a:t>
            </a:r>
            <a:r>
              <a:rPr lang="en-GB" b="1" smtClean="0"/>
              <a:t>erse poem</a:t>
            </a:r>
            <a:endParaRPr lang="en-GB" smtClean="0"/>
          </a:p>
        </p:txBody>
      </p:sp>
      <p:sp>
        <p:nvSpPr>
          <p:cNvPr id="15363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852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There’s been a 20% increase in the last century,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And a 40% increase in this one eventually.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I think this is unnaturally hurried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But most people aren’t even worried!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Carbon dioxide, nitrous oxide and methane,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Wrecked crops and acid rain.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The list of disadvantages never ends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And if our earth survives, on us it depends</a:t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/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/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/>
            </a:r>
            <a:br>
              <a:rPr lang="en-US" sz="2800" b="1" smtClean="0">
                <a:solidFill>
                  <a:schemeClr val="accent1"/>
                </a:solidFill>
              </a:rPr>
            </a:br>
            <a:endParaRPr lang="en-GB" sz="2800" b="1" smtClean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http://www.sln.org.uk/geography/pop/environment/Environment.htm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http://www.issues.org/24.2/images/archive.jpg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931" y="1196752"/>
            <a:ext cx="5818138" cy="5147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Pollution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Concrete poem</a:t>
            </a:r>
            <a:endParaRPr lang="en-GB" smtClean="0"/>
          </a:p>
        </p:txBody>
      </p:sp>
      <p:sp>
        <p:nvSpPr>
          <p:cNvPr id="18435" name="Ograda vsebine 5"/>
          <p:cNvSpPr>
            <a:spLocks noGrp="1"/>
          </p:cNvSpPr>
          <p:nvPr>
            <p:ph idx="4294967295"/>
          </p:nvPr>
        </p:nvSpPr>
        <p:spPr>
          <a:xfrm>
            <a:off x="468313" y="333375"/>
            <a:ext cx="8459787" cy="62960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</a:t>
            </a:r>
          </a:p>
          <a:p>
            <a:pPr marL="0" indent="0" eaLnBrk="1" hangingPunct="1">
              <a:buFont typeface="Arial" charset="0"/>
              <a:buNone/>
            </a:pPr>
            <a:endParaRPr lang="en-GB" sz="1800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 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2627313" y="6580188"/>
            <a:ext cx="652462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/>
              <a:t>http://imtiredofthisblackandblue.files.wordpress.com/2011/03/pollutionnn.jpg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46" y="1596103"/>
            <a:ext cx="8570708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19459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sl-SI" sz="3500" b="1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pollution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poisonous, lethal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damage, destroy, demolish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no thought for life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contaminate</a:t>
            </a:r>
            <a:endParaRPr lang="sl-SI" sz="3500" b="1" i="1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1258888" y="6580188"/>
            <a:ext cx="789305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http://www.peap.info/pollution-criteria/3022/does-this-meet-the-criteria-for-the-parts-of-speech-style-cinquain.html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413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What concept does this musical composition evoke?</a:t>
            </a:r>
            <a:endParaRPr lang="en-GB" b="1" dirty="0"/>
          </a:p>
        </p:txBody>
      </p:sp>
      <p:sp>
        <p:nvSpPr>
          <p:cNvPr id="20483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algn="ctr" eaLnBrk="1" hangingPunct="1">
              <a:buFont typeface="Arial" charset="0"/>
              <a:buNone/>
            </a:pPr>
            <a:r>
              <a:rPr lang="sl-SI" b="1" i="1" smtClean="0"/>
              <a:t>Jingle Bells</a:t>
            </a:r>
            <a:endParaRPr lang="en-GB" b="1" smtClean="0"/>
          </a:p>
        </p:txBody>
      </p:sp>
      <p:sp>
        <p:nvSpPr>
          <p:cNvPr id="6" name="Interaktivni gumb: Zvok 5">
            <a:hlinkClick r:id="rId2" highlightClick="1"/>
          </p:cNvPr>
          <p:cNvSpPr/>
          <p:nvPr/>
        </p:nvSpPr>
        <p:spPr>
          <a:xfrm>
            <a:off x="1763713" y="4508500"/>
            <a:ext cx="1295400" cy="1081088"/>
          </a:xfrm>
          <a:prstGeom prst="actionButtonSou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2400" b="1" dirty="0">
              <a:solidFill>
                <a:schemeClr val="tx1"/>
              </a:solidFill>
            </a:endParaRPr>
          </a:p>
        </p:txBody>
      </p:sp>
      <p:pic>
        <p:nvPicPr>
          <p:cNvPr id="20485" name="Picture 3" descr="C:\Users\btweedie\AppData\Local\Microsoft\Windows\Temporary Internet Files\Content.IE5\9MDXESI1\MC900434411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133600"/>
            <a:ext cx="33909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What is ecphrastic poetry?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Ecphrastic</a:t>
            </a:r>
            <a:r>
              <a:rPr lang="en-GB" dirty="0" smtClean="0"/>
              <a:t> poetry is the conversation between two pieces of art.  The writer interprets a work of visual art and then creates a narrative in verse form that represents his or her reaction to that painting, photograph, sculpture or other artistic creation.</a:t>
            </a:r>
          </a:p>
          <a:p>
            <a:pPr marL="0" indent="0"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900" dirty="0" smtClean="0"/>
              <a:t>http://www.firkinfiction.com/11.html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Latitude and longitude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re-worked song lyric</a:t>
            </a:r>
            <a:endParaRPr lang="en-GB" b="1" smtClean="0"/>
          </a:p>
        </p:txBody>
      </p:sp>
      <p:sp>
        <p:nvSpPr>
          <p:cNvPr id="22531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sl-SI" sz="3600" b="1" smtClean="0">
                <a:solidFill>
                  <a:schemeClr val="accent1"/>
                </a:solidFill>
              </a:rPr>
              <a:t>La</a:t>
            </a:r>
            <a:r>
              <a:rPr lang="en-US" sz="3600" b="1" smtClean="0">
                <a:solidFill>
                  <a:schemeClr val="accent1"/>
                </a:solidFill>
              </a:rPr>
              <a:t>titude, latitude</a:t>
            </a:r>
            <a:r>
              <a:rPr lang="sl-SI" sz="3600" b="1" smtClean="0">
                <a:solidFill>
                  <a:schemeClr val="accent1"/>
                </a:solidFill>
              </a:rPr>
              <a:t>, li</a:t>
            </a:r>
            <a:r>
              <a:rPr lang="en-US" sz="3600" b="1" smtClean="0">
                <a:solidFill>
                  <a:schemeClr val="accent1"/>
                </a:solidFill>
              </a:rPr>
              <a:t>nes go round and round</a:t>
            </a:r>
            <a:r>
              <a:rPr lang="sl-SI" sz="3600" b="1" smtClean="0">
                <a:solidFill>
                  <a:schemeClr val="accent1"/>
                </a:solidFill>
              </a:rPr>
              <a:t>.</a:t>
            </a:r>
            <a:endParaRPr lang="en-US" sz="3600" b="1" smtClean="0">
              <a:solidFill>
                <a:schemeClr val="accent1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Measuring north</a:t>
            </a:r>
            <a:r>
              <a:rPr lang="sl-SI" sz="3600" b="1" smtClean="0">
                <a:solidFill>
                  <a:schemeClr val="accent1"/>
                </a:solidFill>
              </a:rPr>
              <a:t>, m</a:t>
            </a:r>
            <a:r>
              <a:rPr lang="en-US" sz="3600" b="1" smtClean="0">
                <a:solidFill>
                  <a:schemeClr val="accent1"/>
                </a:solidFill>
              </a:rPr>
              <a:t>easuring south</a:t>
            </a:r>
            <a:r>
              <a:rPr lang="sl-SI" sz="3600" b="1" smtClean="0">
                <a:solidFill>
                  <a:schemeClr val="accent1"/>
                </a:solidFill>
              </a:rPr>
              <a:t>, f</a:t>
            </a:r>
            <a:r>
              <a:rPr lang="en-US" sz="3600" b="1" smtClean="0">
                <a:solidFill>
                  <a:schemeClr val="accent1"/>
                </a:solidFill>
              </a:rPr>
              <a:t>rom the equator</a:t>
            </a:r>
            <a:r>
              <a:rPr lang="sl-SI" sz="3600" b="1" smtClean="0">
                <a:solidFill>
                  <a:schemeClr val="accent1"/>
                </a:solidFill>
              </a:rPr>
              <a:t>.</a:t>
            </a:r>
            <a:endParaRPr lang="en-US" sz="3600" b="1" smtClean="0">
              <a:solidFill>
                <a:schemeClr val="accent1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Latitude, latitude,</a:t>
            </a:r>
            <a:r>
              <a:rPr lang="sl-SI" sz="3600" b="1" smtClean="0">
                <a:solidFill>
                  <a:schemeClr val="accent1"/>
                </a:solidFill>
              </a:rPr>
              <a:t> l</a:t>
            </a:r>
            <a:r>
              <a:rPr lang="en-US" sz="3600" b="1" smtClean="0">
                <a:solidFill>
                  <a:schemeClr val="accent1"/>
                </a:solidFill>
              </a:rPr>
              <a:t>ines go round and round</a:t>
            </a:r>
            <a:r>
              <a:rPr lang="sl-SI" sz="3600" b="1" smtClean="0">
                <a:solidFill>
                  <a:schemeClr val="accent1"/>
                </a:solidFill>
              </a:rPr>
              <a:t>.</a:t>
            </a:r>
            <a:endParaRPr lang="en-US" sz="3600" b="1" smtClean="0">
              <a:solidFill>
                <a:schemeClr val="accent1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Measuring north,</a:t>
            </a:r>
            <a:r>
              <a:rPr lang="sl-SI" sz="3600" b="1" smtClean="0">
                <a:solidFill>
                  <a:schemeClr val="accent1"/>
                </a:solidFill>
              </a:rPr>
              <a:t> m</a:t>
            </a:r>
            <a:r>
              <a:rPr lang="en-US" sz="3600" b="1" smtClean="0">
                <a:solidFill>
                  <a:schemeClr val="accent1"/>
                </a:solidFill>
              </a:rPr>
              <a:t>easuring south</a:t>
            </a:r>
            <a:r>
              <a:rPr lang="sl-SI" sz="3600" b="1" smtClean="0">
                <a:solidFill>
                  <a:schemeClr val="accent1"/>
                </a:solidFill>
              </a:rPr>
              <a:t>, </a:t>
            </a:r>
          </a:p>
          <a:p>
            <a:pPr marL="0" indent="0">
              <a:buFont typeface="Arial" charset="0"/>
              <a:buNone/>
            </a:pPr>
            <a:r>
              <a:rPr lang="sl-SI" sz="3600" b="1" smtClean="0">
                <a:solidFill>
                  <a:schemeClr val="accent1"/>
                </a:solidFill>
              </a:rPr>
              <a:t>t</a:t>
            </a:r>
            <a:r>
              <a:rPr lang="en-US" sz="3600" b="1" smtClean="0">
                <a:solidFill>
                  <a:schemeClr val="accent1"/>
                </a:solidFill>
              </a:rPr>
              <a:t>hose lines of latitude.</a:t>
            </a:r>
          </a:p>
          <a:p>
            <a:pPr marL="0" indent="0">
              <a:buFont typeface="Arial" charset="0"/>
              <a:buNone/>
            </a:pPr>
            <a:endParaRPr lang="en-US" sz="3600" b="1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http://www.proteacher.org/c/326_latitude_and_longitude.html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re-worked song lyric</a:t>
            </a:r>
            <a:endParaRPr lang="en-GB" b="1" smtClean="0"/>
          </a:p>
        </p:txBody>
      </p:sp>
      <p:sp>
        <p:nvSpPr>
          <p:cNvPr id="23555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6988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Longitude, longitude</a:t>
            </a:r>
            <a:r>
              <a:rPr lang="sl-SI" sz="3600" b="1" smtClean="0">
                <a:solidFill>
                  <a:schemeClr val="accent1"/>
                </a:solidFill>
              </a:rPr>
              <a:t>, l</a:t>
            </a:r>
            <a:r>
              <a:rPr lang="en-US" sz="3600" b="1" smtClean="0">
                <a:solidFill>
                  <a:schemeClr val="accent1"/>
                </a:solidFill>
              </a:rPr>
              <a:t>ines go up and down</a:t>
            </a:r>
            <a:r>
              <a:rPr lang="sl-SI" sz="3600" b="1" smtClean="0">
                <a:solidFill>
                  <a:schemeClr val="accent1"/>
                </a:solidFill>
              </a:rPr>
              <a:t>.</a:t>
            </a:r>
            <a:endParaRPr lang="en-US" sz="3600" b="1" smtClean="0">
              <a:solidFill>
                <a:schemeClr val="accent1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Measuring east,</a:t>
            </a:r>
            <a:r>
              <a:rPr lang="sl-SI" sz="3600" b="1" smtClean="0">
                <a:solidFill>
                  <a:schemeClr val="accent1"/>
                </a:solidFill>
              </a:rPr>
              <a:t> m</a:t>
            </a:r>
            <a:r>
              <a:rPr lang="en-US" sz="3600" b="1" smtClean="0">
                <a:solidFill>
                  <a:schemeClr val="accent1"/>
                </a:solidFill>
              </a:rPr>
              <a:t>easuring west</a:t>
            </a:r>
            <a:r>
              <a:rPr lang="sl-SI" sz="3600" b="1" smtClean="0">
                <a:solidFill>
                  <a:schemeClr val="accent1"/>
                </a:solidFill>
              </a:rPr>
              <a:t>, </a:t>
            </a:r>
          </a:p>
          <a:p>
            <a:pPr marL="0" indent="0">
              <a:buFont typeface="Arial" charset="0"/>
              <a:buNone/>
            </a:pPr>
            <a:r>
              <a:rPr lang="sl-SI" sz="3600" b="1" smtClean="0">
                <a:solidFill>
                  <a:schemeClr val="accent1"/>
                </a:solidFill>
              </a:rPr>
              <a:t>f</a:t>
            </a:r>
            <a:r>
              <a:rPr lang="en-US" sz="3600" b="1" smtClean="0">
                <a:solidFill>
                  <a:schemeClr val="accent1"/>
                </a:solidFill>
              </a:rPr>
              <a:t>rom the prime meridian</a:t>
            </a:r>
            <a:r>
              <a:rPr lang="sl-SI" sz="3600" b="1" smtClean="0">
                <a:solidFill>
                  <a:schemeClr val="accent1"/>
                </a:solidFill>
              </a:rPr>
              <a:t>.</a:t>
            </a:r>
            <a:endParaRPr lang="en-US" sz="3600" b="1" smtClean="0">
              <a:solidFill>
                <a:schemeClr val="accent1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Longitude, longitude,</a:t>
            </a:r>
            <a:r>
              <a:rPr lang="sl-SI" sz="3600" b="1" smtClean="0">
                <a:solidFill>
                  <a:schemeClr val="accent1"/>
                </a:solidFill>
              </a:rPr>
              <a:t> l</a:t>
            </a:r>
            <a:r>
              <a:rPr lang="en-US" sz="3600" b="1" smtClean="0">
                <a:solidFill>
                  <a:schemeClr val="accent1"/>
                </a:solidFill>
              </a:rPr>
              <a:t>ines go up and down</a:t>
            </a:r>
            <a:r>
              <a:rPr lang="sl-SI" sz="3600" b="1" smtClean="0">
                <a:solidFill>
                  <a:schemeClr val="accent1"/>
                </a:solidFill>
              </a:rPr>
              <a:t>.</a:t>
            </a:r>
            <a:endParaRPr lang="en-US" sz="3600" b="1" smtClean="0">
              <a:solidFill>
                <a:schemeClr val="accent1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Measuring east,</a:t>
            </a:r>
            <a:r>
              <a:rPr lang="sl-SI" sz="3600" b="1" smtClean="0">
                <a:solidFill>
                  <a:schemeClr val="accent1"/>
                </a:solidFill>
              </a:rPr>
              <a:t> m</a:t>
            </a:r>
            <a:r>
              <a:rPr lang="en-US" sz="3600" b="1" smtClean="0">
                <a:solidFill>
                  <a:schemeClr val="accent1"/>
                </a:solidFill>
              </a:rPr>
              <a:t>easuring west</a:t>
            </a:r>
            <a:r>
              <a:rPr lang="sl-SI" sz="3600" b="1" smtClean="0">
                <a:solidFill>
                  <a:schemeClr val="accent1"/>
                </a:solidFill>
              </a:rPr>
              <a:t>,</a:t>
            </a:r>
            <a:endParaRPr lang="en-US" sz="3600" b="1" smtClean="0">
              <a:solidFill>
                <a:schemeClr val="accent1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sl-SI" sz="3600" b="1" smtClean="0">
                <a:solidFill>
                  <a:schemeClr val="accent1"/>
                </a:solidFill>
              </a:rPr>
              <a:t>t</a:t>
            </a:r>
            <a:r>
              <a:rPr lang="en-US" sz="3600" b="1" smtClean="0">
                <a:solidFill>
                  <a:schemeClr val="accent1"/>
                </a:solidFill>
              </a:rPr>
              <a:t>hose lines of longitude.</a:t>
            </a:r>
          </a:p>
          <a:p>
            <a:pPr marL="0" indent="0" eaLnBrk="1" hangingPunct="1">
              <a:buFont typeface="Arial" charset="0"/>
              <a:buNone/>
            </a:pPr>
            <a:endParaRPr lang="en-US" sz="3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US" sz="3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GB" sz="3600" b="1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http://www.proteacher.org/c/326_latitude_and_longitude.html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Activity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Using the given stimulus material, create the following types of poetry: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Free verse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Acrostic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Cinquain</a:t>
            </a: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Haiku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mtClean="0"/>
              <a:t>Limerick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1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http://images.fineartamerica.com/images-medium-large/underground-bobby-logic.jpg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36" y="1268759"/>
            <a:ext cx="6552728" cy="4856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2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http://richardcardona.com/uploaded_images/population-726775.jpg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711" y="1110765"/>
            <a:ext cx="2862579" cy="5413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3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http://behance.vo.llnwd.net/profiles21/283126/projects/878227/628e7ddd47638825f42d91700458fb79.jpg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1268760"/>
            <a:ext cx="6696744" cy="5022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4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/>
              <a:t>http://www.anniekaills.com/art/lavallee/eskimo_snow2.jpg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708" y="1161003"/>
            <a:ext cx="5256584" cy="5352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5</a:t>
            </a:r>
          </a:p>
        </p:txBody>
      </p:sp>
      <p:sp>
        <p:nvSpPr>
          <p:cNvPr id="6" name="Pravokotnik 5"/>
          <p:cNvSpPr/>
          <p:nvPr/>
        </p:nvSpPr>
        <p:spPr>
          <a:xfrm>
            <a:off x="0" y="6524625"/>
            <a:ext cx="9028113" cy="4159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/>
              <a:t>http://drewbrophy.com/site/wp-content/uploads/2010/03/walters-wave-painting-by-drew-brophy-mixed-media-on-wood-48-x-72-2009-rs.jpg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1050" dirty="0">
              <a:latin typeface="+mn-lt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068" y="1340768"/>
            <a:ext cx="7317864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Ecphrastic poetry and geography</a:t>
            </a:r>
            <a:endParaRPr lang="en-GB" b="1" smtClean="0"/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How do you write a geography-related poem </a:t>
            </a:r>
            <a:r>
              <a:rPr lang="en-GB" smtClean="0"/>
              <a:t>in an ecphrastic manner?</a:t>
            </a:r>
          </a:p>
          <a:p>
            <a:pPr eaLnBrk="1" hangingPunct="1"/>
            <a:r>
              <a:rPr lang="sl-SI" smtClean="0"/>
              <a:t>Complete the following steps: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View a stimulus image and identify a geography-related concept it evokes.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If required, write down the concept, definition, law, formula etc.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Identify a suitable poetry type and write the poem.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5" name="PoljeZBesedilom 4"/>
          <p:cNvSpPr txBox="1"/>
          <p:nvPr/>
        </p:nvSpPr>
        <p:spPr>
          <a:xfrm>
            <a:off x="179388" y="6381750"/>
            <a:ext cx="87137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http://pull.imgfave.netdna-cdn.com/image_cache/1311020186941207.jpg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688" y="1218028"/>
            <a:ext cx="6870625" cy="5152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>
          <a:xfrm>
            <a:off x="468313" y="1196975"/>
            <a:ext cx="8229600" cy="4679950"/>
          </a:xfrm>
        </p:spPr>
        <p:txBody>
          <a:bodyPr/>
          <a:lstStyle/>
          <a:p>
            <a:pPr eaLnBrk="1" hangingPunct="1"/>
            <a:r>
              <a:rPr lang="sl-SI" b="1" smtClean="0"/>
              <a:t>Countries of the world</a:t>
            </a:r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Haiku poem</a:t>
            </a:r>
          </a:p>
        </p:txBody>
      </p:sp>
      <p:sp>
        <p:nvSpPr>
          <p:cNvPr id="7171" name="PoljeZBesedilom 4"/>
          <p:cNvSpPr txBox="1">
            <a:spLocks noChangeArrowheads="1"/>
          </p:cNvSpPr>
          <p:nvPr/>
        </p:nvSpPr>
        <p:spPr bwMode="auto">
          <a:xfrm>
            <a:off x="1476375" y="2276475"/>
            <a:ext cx="62642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Yugoslavia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Is no longer a country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But Yemen still is</a:t>
            </a:r>
          </a:p>
        </p:txBody>
      </p:sp>
      <p:sp>
        <p:nvSpPr>
          <p:cNvPr id="2" name="Pravokotnik 1"/>
          <p:cNvSpPr/>
          <p:nvPr/>
        </p:nvSpPr>
        <p:spPr>
          <a:xfrm>
            <a:off x="6192838" y="6604000"/>
            <a:ext cx="2916237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sl-SI" sz="1050" dirty="0">
                <a:latin typeface="+mn-lt"/>
              </a:rPr>
              <a:t>http://www.jokes2go.com/poems/7881.html?6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A</a:t>
            </a:r>
            <a:r>
              <a:rPr lang="en-GB" b="1" smtClean="0"/>
              <a:t>crostic</a:t>
            </a:r>
            <a:r>
              <a:rPr lang="sl-SI" b="1" smtClean="0"/>
              <a:t> poem</a:t>
            </a:r>
            <a:endParaRPr lang="en-GB" b="1" smtClean="0"/>
          </a:p>
        </p:txBody>
      </p:sp>
      <p:sp>
        <p:nvSpPr>
          <p:cNvPr id="8195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852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GB" sz="2800" b="1" smtClean="0"/>
          </a:p>
          <a:p>
            <a:pPr marL="0" indent="0" eaLnBrk="1" hangingPunct="1">
              <a:buFont typeface="Arial" charset="0"/>
              <a:buNone/>
            </a:pPr>
            <a:r>
              <a:rPr lang="sl-SI" sz="3500" b="1" smtClean="0">
                <a:solidFill>
                  <a:srgbClr val="FF0000"/>
                </a:solidFill>
              </a:rPr>
              <a:t>I</a:t>
            </a:r>
            <a:r>
              <a:rPr lang="sl-SI" sz="3500" b="1" smtClean="0">
                <a:solidFill>
                  <a:schemeClr val="accent1"/>
                </a:solidFill>
              </a:rPr>
              <a:t>slands of Sicily and Sardinia are in its territory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3500" b="1" smtClean="0">
                <a:solidFill>
                  <a:srgbClr val="FF0000"/>
                </a:solidFill>
              </a:rPr>
              <a:t>T</a:t>
            </a:r>
            <a:r>
              <a:rPr lang="en-US" sz="3500" b="1" smtClean="0">
                <a:solidFill>
                  <a:schemeClr val="accent1"/>
                </a:solidFill>
              </a:rPr>
              <a:t>ower</a:t>
            </a:r>
            <a:r>
              <a:rPr lang="sl-SI" sz="3500" b="1" smtClean="0">
                <a:solidFill>
                  <a:schemeClr val="accent1"/>
                </a:solidFill>
              </a:rPr>
              <a:t>ing over Naples is Mount Vesuvius</a:t>
            </a:r>
            <a:r>
              <a:rPr lang="en-US" sz="3500" b="1" smtClean="0">
                <a:solidFill>
                  <a:schemeClr val="accent1"/>
                </a:solidFill>
              </a:rPr>
              <a:t> </a:t>
            </a:r>
            <a:endParaRPr lang="sl-SI" sz="35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3500" b="1" smtClean="0">
                <a:solidFill>
                  <a:srgbClr val="FF0000"/>
                </a:solidFill>
              </a:rPr>
              <a:t>A</a:t>
            </a:r>
            <a:r>
              <a:rPr lang="sl-SI" sz="3500" b="1" smtClean="0">
                <a:solidFill>
                  <a:schemeClr val="accent1"/>
                </a:solidFill>
              </a:rPr>
              <a:t>ustria, France, Switzerland and Slovenia are its neighbours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3500" b="1" smtClean="0">
                <a:solidFill>
                  <a:srgbClr val="FF0000"/>
                </a:solidFill>
              </a:rPr>
              <a:t>L</a:t>
            </a:r>
            <a:r>
              <a:rPr lang="sl-SI" sz="3500" b="1" smtClean="0">
                <a:solidFill>
                  <a:schemeClr val="accent1"/>
                </a:solidFill>
              </a:rPr>
              <a:t>ocated in southern Europe</a:t>
            </a:r>
          </a:p>
          <a:p>
            <a:pPr marL="0" indent="0" eaLnBrk="1" hangingPunct="1">
              <a:buFont typeface="Arial" charset="0"/>
              <a:buNone/>
            </a:pPr>
            <a:r>
              <a:rPr lang="sl-SI" sz="3500" b="1" smtClean="0">
                <a:solidFill>
                  <a:srgbClr val="FF0000"/>
                </a:solidFill>
              </a:rPr>
              <a:t>Y</a:t>
            </a:r>
            <a:r>
              <a:rPr lang="en-US" sz="3500" b="1" smtClean="0">
                <a:solidFill>
                  <a:schemeClr val="accent1"/>
                </a:solidFill>
              </a:rPr>
              <a:t>ou can visit </a:t>
            </a:r>
            <a:r>
              <a:rPr lang="sl-SI" sz="3500" b="1" smtClean="0">
                <a:solidFill>
                  <a:schemeClr val="accent1"/>
                </a:solidFill>
              </a:rPr>
              <a:t>Rome, Florence and </a:t>
            </a:r>
            <a:r>
              <a:rPr lang="en-US" sz="3500" b="1" smtClean="0">
                <a:solidFill>
                  <a:schemeClr val="accent1"/>
                </a:solidFill>
              </a:rPr>
              <a:t>Venice</a:t>
            </a:r>
            <a:endParaRPr lang="en-GB" sz="35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1619250" y="6580188"/>
            <a:ext cx="753268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http://www.bookpalace.com/acatalog/JacksonPDisasterLL.jpg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1124743"/>
            <a:ext cx="3672408" cy="5321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Natural Disasters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lIns="36000" tIns="36000" rIns="36000" bIns="36000" rtlCol="0" anchor="ctr"/>
      <a:lstStyle>
        <a:defPPr algn="ctr">
          <a:defRPr sz="2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2274</TotalTime>
  <Words>626</Words>
  <Application>Microsoft Office PowerPoint</Application>
  <PresentationFormat>Diaprojekcija na zaslonu (4:3)</PresentationFormat>
  <Paragraphs>115</Paragraphs>
  <Slides>28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28</vt:i4>
      </vt:variant>
    </vt:vector>
  </HeadingPairs>
  <TitlesOfParts>
    <vt:vector size="29" baseType="lpstr">
      <vt:lpstr>Officeova tema</vt:lpstr>
      <vt:lpstr>Ecphrastic poetry &amp; the development of professional literacy in geography</vt:lpstr>
      <vt:lpstr>What is ecphrastic poetry?</vt:lpstr>
      <vt:lpstr>Ecphrastic poetry and geography</vt:lpstr>
      <vt:lpstr>What concept does this image evoke?</vt:lpstr>
      <vt:lpstr>Countries of the world</vt:lpstr>
      <vt:lpstr>Example Haiku poem</vt:lpstr>
      <vt:lpstr>Example Acrostic poem</vt:lpstr>
      <vt:lpstr>What concept does this image evoke?</vt:lpstr>
      <vt:lpstr>Natural Disasters</vt:lpstr>
      <vt:lpstr>Example Limerick poem</vt:lpstr>
      <vt:lpstr>What concept does this image evoke?</vt:lpstr>
      <vt:lpstr>The Greenhouse Effect causes the polar caps to melt resulting in a rise in the sea levels</vt:lpstr>
      <vt:lpstr>Example Free Verse poem</vt:lpstr>
      <vt:lpstr>Example Free Verse poem</vt:lpstr>
      <vt:lpstr>What concept does this image evoke?</vt:lpstr>
      <vt:lpstr>Pollution</vt:lpstr>
      <vt:lpstr>Example Concrete poem</vt:lpstr>
      <vt:lpstr>Example Cinquain poem</vt:lpstr>
      <vt:lpstr>What concept does this musical composition evoke?</vt:lpstr>
      <vt:lpstr>Latitude and longitude</vt:lpstr>
      <vt:lpstr>Example re-worked song lyric</vt:lpstr>
      <vt:lpstr>Example re-worked song lyric</vt:lpstr>
      <vt:lpstr>Activity</vt:lpstr>
      <vt:lpstr>STIMULUS IMAGE 1</vt:lpstr>
      <vt:lpstr>STIMULUS IMAGE 2</vt:lpstr>
      <vt:lpstr>STIMULUS IMAGE 3</vt:lpstr>
      <vt:lpstr>STIMULUS IMAGE 4</vt:lpstr>
      <vt:lpstr>STIMULUS IMAGE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Ecphrastic poetry &amp; professional literacy development</dc:title>
  <dc:creator>Benjamin Tweedie</dc:creator>
  <cp:lastModifiedBy>benito</cp:lastModifiedBy>
  <cp:revision>195</cp:revision>
  <dcterms:created xsi:type="dcterms:W3CDTF">2011-11-08T07:50:04Z</dcterms:created>
  <dcterms:modified xsi:type="dcterms:W3CDTF">2011-11-21T19:43:38Z</dcterms:modified>
</cp:coreProperties>
</file>